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sldIdLst>
    <p:sldId id="256" r:id="rId8"/>
    <p:sldId id="287" r:id="rId9"/>
    <p:sldId id="279" r:id="rId10"/>
    <p:sldId id="268" r:id="rId11"/>
    <p:sldId id="286" r:id="rId12"/>
    <p:sldId id="274" r:id="rId13"/>
    <p:sldId id="275" r:id="rId14"/>
    <p:sldId id="273" r:id="rId15"/>
    <p:sldId id="282" r:id="rId16"/>
    <p:sldId id="260" r:id="rId17"/>
    <p:sldId id="270" r:id="rId18"/>
    <p:sldId id="295" r:id="rId19"/>
    <p:sldId id="294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753E-6CC8-4C3F-9491-30FC6C4C028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A567C-ACF0-4D08-9EDC-F773F0EA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4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985F-7530-4608-9EB8-FB573F4189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63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7CDB-E069-4DB0-87E1-29D9BE80F3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581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FE3EC-C30F-4E49-9F78-F1E4130087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406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E84BB-9EB0-467F-94FA-AF539D4B8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82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526C-2AFE-4AA0-9522-2989BD7AB9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893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D335-2412-4A6D-922F-101F9DEBEB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444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8AE1-4D91-465B-BCF6-794781EA46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6945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6340-6C19-4C5F-B341-A64A0B35CD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99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2F36-96BB-44ED-B36D-66E700F61F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23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47E8-D51F-4392-9C3B-9C5C7F1452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55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AF5A-0795-45DC-9DDA-3D2C8B9599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514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3E8D-06E3-4B27-BB12-FB99367D0A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763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00D0-B7BF-4EB4-BC9F-D23641E85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89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8900-608E-4D9F-B7E8-C0AF7F212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214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7874-2CA5-48FF-8222-537857AD40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61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C347-92AC-4121-BF54-29A449FBB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03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06E-8848-4934-B30E-4139D3E9FC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322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B556-30D6-44F3-BC9E-C656C763A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3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DAC5C-3009-4410-9E92-0AAD70299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634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6291-456D-475A-B4DA-3D056E45C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05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8D00-C688-410E-A191-BF54FE4E8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5342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9AE-277C-49FC-B26E-ED0D585B8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928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3E8D-06E3-4B27-BB12-FB99367D0A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221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00D0-B7BF-4EB4-BC9F-D23641E85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381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8900-608E-4D9F-B7E8-C0AF7F212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432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7874-2CA5-48FF-8222-537857AD40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281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C347-92AC-4121-BF54-29A449FBB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110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06E-8848-4934-B30E-4139D3E9FC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0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B556-30D6-44F3-BC9E-C656C763A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933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DAC5C-3009-4410-9E92-0AAD70299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476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6291-456D-475A-B4DA-3D056E45C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418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8D00-C688-410E-A191-BF54FE4E8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376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9AE-277C-49FC-B26E-ED0D585B8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583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3E8D-06E3-4B27-BB12-FB99367D0A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496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00D0-B7BF-4EB4-BC9F-D23641E85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400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8900-608E-4D9F-B7E8-C0AF7F212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15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7874-2CA5-48FF-8222-537857AD40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947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C347-92AC-4121-BF54-29A449FBB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551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06E-8848-4934-B30E-4139D3E9FC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8035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B556-30D6-44F3-BC9E-C656C763A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94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DAC5C-3009-4410-9E92-0AAD70299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16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6291-456D-475A-B4DA-3D056E45C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4116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8D00-C688-410E-A191-BF54FE4E8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458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9AE-277C-49FC-B26E-ED0D585B8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217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3E8D-06E3-4B27-BB12-FB99367D0A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7602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000D0-B7BF-4EB4-BC9F-D23641E854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905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8900-608E-4D9F-B7E8-C0AF7F212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3807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7874-2CA5-48FF-8222-537857AD40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7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C347-92AC-4121-BF54-29A449FBBE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9855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A06E-8848-4934-B30E-4139D3E9FC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5505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B556-30D6-44F3-BC9E-C656C763A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3343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DAC5C-3009-4410-9E92-0AAD70299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7610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6291-456D-475A-B4DA-3D056E45C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943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8D00-C688-410E-A191-BF54FE4E84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929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A9AE-277C-49FC-B26E-ED0D585B8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364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1E9A-8E94-4265-AAE1-9641CE6F71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522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8BBE-7412-4598-99CA-F31CFEF9B8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1527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EDB3-1916-4D52-A3D2-77D9D58545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79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8F5-4286-4D49-BCF5-40110AA016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7663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CF66-8416-49CC-BB00-62DFFBD2F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4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B027-172F-47C9-AAB9-C670FC7D29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2881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6B2F7-3A50-4164-905F-B313A42C7C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255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6441-CDF4-4631-AFE1-7EC20D36B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9818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2A6C-0455-4391-9AE4-04E4E7098C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868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4B15-8815-4EF6-83EC-8F8343973C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844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D6AF-88F0-4940-84D2-A9FB2682B5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22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C9BE9-A92F-40A4-8049-5E4140258B0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279FF-D653-43DF-A516-50A9549B0E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279FF-D653-43DF-A516-50A9549B0E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279FF-D653-43DF-A516-50A9549B0E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279FF-D653-43DF-A516-50A9549B0E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A2337-870B-46DC-A4F4-64725ABF70D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larrieu.free.fr/m_clrw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1716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Рисунок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8841"/>
            <a:ext cx="511175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12858"/>
              </p:ext>
            </p:extLst>
          </p:nvPr>
        </p:nvGraphicFramePr>
        <p:xfrm>
          <a:off x="0" y="3327955"/>
          <a:ext cx="2252663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5" imgW="2063191" imgH="3204972" progId="CorelDRAW.Graphic.12">
                  <p:embed/>
                </p:oleObj>
              </mc:Choice>
              <mc:Fallback>
                <p:oleObj name="CorelDRAW" r:id="rId5" imgW="2063191" imgH="3204972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7955"/>
                        <a:ext cx="2252663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2810" y="116632"/>
            <a:ext cx="91235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Согласные звуки 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54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54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54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Буквы Мм.</a:t>
            </a:r>
            <a:endParaRPr lang="ru-RU" sz="5400" b="1" cap="none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54" y="1441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Назови что нарисовано на этой странице. Найди букву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М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в словах под рисунками и подчеркни ее. Соедини стрелками слова со схемами. Дорисуй и раскрась рисунки. </a:t>
            </a:r>
            <a:endParaRPr lang="ru-RU" sz="1800" b="1" dirty="0"/>
          </a:p>
        </p:txBody>
      </p:sp>
      <p:pic>
        <p:nvPicPr>
          <p:cNvPr id="1026" name="Picture 2" descr="C:\Users\Секретарь\Desktop\мач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1872208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окументы\1426234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25779"/>
            <a:ext cx="2160240" cy="18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Документы\kc3-cmr_trib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725779"/>
            <a:ext cx="194421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Документы\3467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833">
            <a:off x="6370815" y="4012764"/>
            <a:ext cx="2389632" cy="180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Документы\3968999-branch-of-the-ripe-raspberr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6857">
            <a:off x="6380293" y="1481207"/>
            <a:ext cx="2245521" cy="24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9605" y="1160764"/>
            <a:ext cx="279251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ММММММ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3714" y="2132856"/>
            <a:ext cx="279251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3714" y="3077707"/>
            <a:ext cx="279251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0786" y="3327396"/>
            <a:ext cx="93769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000" dirty="0" smtClean="0"/>
              <a:t>АЧТА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60024" y="1708618"/>
            <a:ext cx="17140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03272" y="3573016"/>
            <a:ext cx="1856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3272" y="2685235"/>
            <a:ext cx="848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6016" y="2685235"/>
            <a:ext cx="8486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9775" y="1041685"/>
            <a:ext cx="776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М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0041" y="2940078"/>
            <a:ext cx="7761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М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05" y="5624134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СУ</a:t>
            </a:r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ru-RU" sz="2000" dirty="0" smtClean="0"/>
              <a:t>КА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99889" y="5626945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ШЛЕ</a:t>
            </a:r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3161" y="383104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ru-RU" sz="2000" dirty="0" smtClean="0"/>
              <a:t>АЛИНА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76068" y="5517232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</a:t>
            </a:r>
            <a:r>
              <a:rPr lang="ru-RU" sz="2000" b="1" dirty="0" smtClean="0">
                <a:solidFill>
                  <a:srgbClr val="0070C0"/>
                </a:solidFill>
              </a:rPr>
              <a:t>М</a:t>
            </a:r>
            <a:r>
              <a:rPr lang="ru-RU" sz="2000" dirty="0" smtClean="0"/>
              <a:t>АР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64" y="1808836"/>
            <a:ext cx="14208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>
            <a:endCxn id="5" idx="1"/>
          </p:cNvCxnSpPr>
          <p:nvPr/>
        </p:nvCxnSpPr>
        <p:spPr>
          <a:xfrm flipV="1">
            <a:off x="1619672" y="1484800"/>
            <a:ext cx="1239933" cy="1842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259633" y="2780928"/>
            <a:ext cx="1743639" cy="29363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2"/>
          </p:cNvCxnSpPr>
          <p:nvPr/>
        </p:nvCxnSpPr>
        <p:spPr>
          <a:xfrm flipV="1">
            <a:off x="4499992" y="3863408"/>
            <a:ext cx="858137" cy="18538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716229" y="2852936"/>
            <a:ext cx="1088019" cy="25736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746216" y="1808836"/>
            <a:ext cx="1346064" cy="2054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кретарь\Desktop\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кретарь\Desktop\Мм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165848" cy="41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Раскрасить детали рисунка обозначенные слогом </a:t>
            </a:r>
            <a:r>
              <a:rPr lang="ru-RU" sz="32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МА,</a:t>
            </a:r>
            <a:r>
              <a:rPr lang="ru-RU" sz="32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</a:t>
            </a:r>
            <a:r>
              <a:rPr lang="ru-RU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,</a:t>
            </a:r>
            <a:r>
              <a:rPr lang="ru-RU" sz="32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 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МУ,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МЮ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ru-RU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МЫ,</a:t>
            </a:r>
            <a:r>
              <a:rPr lang="ru-RU" sz="32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МИ</a:t>
            </a:r>
          </a:p>
        </p:txBody>
      </p:sp>
    </p:spTree>
    <p:extLst>
      <p:ext uri="{BB962C8B-B14F-4D97-AF65-F5344CB8AC3E}">
        <p14:creationId xmlns:p14="http://schemas.microsoft.com/office/powerpoint/2010/main" val="35248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3302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Итог урока: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63820"/>
            <a:ext cx="835292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Comic Sans MS"/>
              </a:rPr>
              <a:t>С какими новыми звуками и какой новой буквой вы познакомились сегодня на уроке?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kern="0" dirty="0">
                <a:solidFill>
                  <a:srgbClr val="000000"/>
                </a:solidFill>
                <a:latin typeface="Comic Sans MS"/>
              </a:rPr>
              <a:t>Дайте характеристику звукам </a:t>
            </a:r>
            <a:r>
              <a:rPr lang="en-US" sz="3200" kern="0" dirty="0" smtClean="0">
                <a:solidFill>
                  <a:srgbClr val="000000"/>
                </a:solidFill>
                <a:latin typeface="Comic Sans MS"/>
              </a:rPr>
              <a:t>[</a:t>
            </a:r>
            <a:r>
              <a:rPr lang="ru-RU" sz="3200" kern="0" dirty="0" smtClean="0">
                <a:solidFill>
                  <a:srgbClr val="000000"/>
                </a:solidFill>
                <a:latin typeface="Comic Sans MS"/>
              </a:rPr>
              <a:t>М,</a:t>
            </a:r>
            <a:r>
              <a:rPr lang="en-US" sz="3200" kern="0" dirty="0" smtClean="0">
                <a:solidFill>
                  <a:srgbClr val="000000"/>
                </a:solidFill>
                <a:latin typeface="Comic Sans MS"/>
              </a:rPr>
              <a:t> [</a:t>
            </a:r>
            <a:r>
              <a:rPr lang="ru-RU" sz="3200" kern="0" dirty="0" smtClean="0">
                <a:solidFill>
                  <a:srgbClr val="000000"/>
                </a:solidFill>
                <a:latin typeface="Comic Sans MS"/>
              </a:rPr>
              <a:t>м</a:t>
            </a:r>
            <a:r>
              <a:rPr lang="en-US" sz="3200" kern="0" dirty="0" smtClean="0">
                <a:solidFill>
                  <a:srgbClr val="000000"/>
                </a:solidFill>
                <a:latin typeface="Comic Sans MS"/>
              </a:rPr>
              <a:t>`]</a:t>
            </a:r>
            <a:r>
              <a:rPr lang="ru-RU" sz="3200" kern="0" dirty="0">
                <a:solidFill>
                  <a:srgbClr val="000000"/>
                </a:solidFill>
                <a:latin typeface="Comic Sans MS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65313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Звук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lang="ru-RU" sz="3600" kern="0" dirty="0">
                <a:solidFill>
                  <a:srgbClr val="3333CC"/>
                </a:solidFill>
                <a:latin typeface="Comic Sans MS" pitchFamily="66" charset="0"/>
              </a:rPr>
              <a:t>М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согласный, звонкий,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твёрдый.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Звук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itchFamily="66" charset="0"/>
              </a:rPr>
              <a:t>м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itchFamily="66" charset="0"/>
              </a:rPr>
              <a:t>`]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согласный, звонкий ,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Comic Sans MS" pitchFamily="66" charset="0"/>
              </a:rPr>
              <a:t>мягкий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9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_Fly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83" y="71504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_Fly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9" y="13128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_Fly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ee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_Fly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1" y="4581128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171700" y="2855913"/>
            <a:ext cx="4800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37186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6"/>
          <p:cNvSpPr>
            <a:spLocks noGrp="1"/>
          </p:cNvSpPr>
          <p:nvPr>
            <p:ph idx="1"/>
          </p:nvPr>
        </p:nvSpPr>
        <p:spPr>
          <a:xfrm>
            <a:off x="535761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 чёрном поле заяц белый </a:t>
            </a:r>
          </a:p>
          <a:p>
            <a:r>
              <a:rPr lang="ru-RU" sz="2000" dirty="0"/>
              <a:t>Прыгал, бегал, петли делал.</a:t>
            </a:r>
          </a:p>
          <a:p>
            <a:r>
              <a:rPr lang="ru-RU" sz="2000" dirty="0"/>
              <a:t>След за ним был тоже бел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Кто же этот заяц</a:t>
            </a:r>
            <a:r>
              <a:rPr lang="ru-RU" sz="2000" dirty="0" smtClean="0"/>
              <a:t>?</a:t>
            </a:r>
            <a:r>
              <a:rPr lang="ru-RU" sz="2000" i="1" dirty="0" smtClean="0"/>
              <a:t> </a:t>
            </a:r>
          </a:p>
          <a:p>
            <a:endParaRPr lang="ru-RU" sz="2000" dirty="0"/>
          </a:p>
          <a:p>
            <a:r>
              <a:rPr lang="ru-RU" sz="2000" dirty="0"/>
              <a:t>Он всю зиму в шубе спал,</a:t>
            </a:r>
          </a:p>
          <a:p>
            <a:r>
              <a:rPr lang="ru-RU" sz="2000" dirty="0"/>
              <a:t>Лапу бурую лизал,</a:t>
            </a:r>
          </a:p>
          <a:p>
            <a:r>
              <a:rPr lang="ru-RU" sz="2000" dirty="0"/>
              <a:t>А проснувшись, стал реветь, </a:t>
            </a:r>
          </a:p>
          <a:p>
            <a:r>
              <a:rPr lang="ru-RU" sz="2000" dirty="0"/>
              <a:t>Этот зверь лесной-</a:t>
            </a:r>
            <a:r>
              <a:rPr lang="ru-RU" sz="2000" dirty="0" smtClean="0"/>
              <a:t>...</a:t>
            </a:r>
          </a:p>
          <a:p>
            <a:endParaRPr lang="ru-RU" sz="2000" dirty="0"/>
          </a:p>
          <a:p>
            <a:r>
              <a:rPr lang="ru-RU" sz="2000" dirty="0"/>
              <a:t>В подполье, в каморке,</a:t>
            </a:r>
          </a:p>
          <a:p>
            <a:r>
              <a:rPr lang="ru-RU" sz="2000" dirty="0"/>
              <a:t>Живёт она в норке,</a:t>
            </a:r>
          </a:p>
          <a:p>
            <a:r>
              <a:rPr lang="ru-RU" sz="2000" dirty="0"/>
              <a:t>Серая малышка.</a:t>
            </a:r>
          </a:p>
          <a:p>
            <a:r>
              <a:rPr lang="ru-RU" sz="2000" dirty="0"/>
              <a:t>Кто же это?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Сидит девица в темнице ,</a:t>
            </a:r>
          </a:p>
          <a:p>
            <a:r>
              <a:rPr lang="ru-RU" sz="2000" dirty="0" smtClean="0"/>
              <a:t>А  коса на улице</a:t>
            </a:r>
            <a:endParaRPr lang="ru-RU" sz="2000" dirty="0"/>
          </a:p>
        </p:txBody>
      </p:sp>
      <p:pic>
        <p:nvPicPr>
          <p:cNvPr id="5" name="Picture 7" descr="a6213147a45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17765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 rot="1364160">
            <a:off x="7247387" y="1689969"/>
            <a:ext cx="1506882" cy="360362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E:\Документы\2.ts13762908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7010"/>
            <a:ext cx="21602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Документы\мыш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846693" cy="17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Документы\781596-169-470x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5301208"/>
            <a:ext cx="244827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5 -0.01528 C 0.07865 -0.10463 0.02865 -0.18194 -0.03837 -0.18727 C -0.10243 -0.19398 -0.16233 -0.13403 -0.16632 -0.04722 C -0.17135 0.03264 -0.12934 0.10741 -0.06927 0.11273 C -0.01441 0.11667 0.03767 0.06736 0.04167 -0.00717 C 0.04566 -0.07523 0.01059 -0.13935 -0.04028 -0.14467 C -0.08733 -0.14861 -0.13142 -0.10717 -0.13437 -0.04467 C -0.13733 0.01135 -0.10937 0.06597 -0.06736 0.06875 C -0.02934 0.07269 0.0066 0.04074 0.00972 -0.00995 C 0.01163 -0.05532 -0.00937 -0.0993 -0.04236 -0.10185 C -0.07135 -0.10463 -0.10035 -0.08055 -0.10243 -0.0419 C -0.10434 -0.00856 -0.08941 0.02338 -0.06528 0.02616 C -0.04531 0.02871 -0.0243 0.01412 -0.02326 -0.0125 C -0.02135 -0.03403 -0.02934 -0.05671 -0.04427 -0.05926 C -0.05642 -0.05926 -0.0684 -0.05393 -0.07031 -0.03935 C -0.07135 -0.02986 -0.06927 -0.0206 -0.06337 -0.01666 C -0.06042 -0.01528 -0.05833 -0.01528 -0.05538 -0.01666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35150" y="477838"/>
            <a:ext cx="316865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en-US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96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м’ </a:t>
            </a:r>
            <a:r>
              <a:rPr lang="en-US" sz="9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188" y="836613"/>
            <a:ext cx="1008062" cy="8651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3068638"/>
            <a:ext cx="1008063" cy="865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1341438"/>
            <a:ext cx="1223962" cy="7921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4572000" y="3141663"/>
            <a:ext cx="936625" cy="5746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724525" y="1916113"/>
            <a:ext cx="28797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9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М, м</a:t>
            </a:r>
          </a:p>
        </p:txBody>
      </p:sp>
      <p:pic>
        <p:nvPicPr>
          <p:cNvPr id="10248" name="Picture 14" descr="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30346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Картинка 1304 из 133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20558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8" descr="msotw9_temp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1016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19"/>
          <p:cNvGrpSpPr>
            <a:grpSpLocks/>
          </p:cNvGrpSpPr>
          <p:nvPr/>
        </p:nvGrpSpPr>
        <p:grpSpPr bwMode="auto">
          <a:xfrm>
            <a:off x="7235825" y="549275"/>
            <a:ext cx="720725" cy="1368425"/>
            <a:chOff x="1202" y="845"/>
            <a:chExt cx="1266" cy="1996"/>
          </a:xfrm>
        </p:grpSpPr>
        <p:sp>
          <p:nvSpPr>
            <p:cNvPr id="10253" name="Freeform 20"/>
            <p:cNvSpPr>
              <a:spLocks/>
            </p:cNvSpPr>
            <p:nvPr/>
          </p:nvSpPr>
          <p:spPr bwMode="auto">
            <a:xfrm>
              <a:off x="1202" y="1026"/>
              <a:ext cx="1266" cy="952"/>
            </a:xfrm>
            <a:custGeom>
              <a:avLst/>
              <a:gdLst>
                <a:gd name="T0" fmla="*/ 151 w 1266"/>
                <a:gd name="T1" fmla="*/ 907 h 952"/>
                <a:gd name="T2" fmla="*/ 60 w 1266"/>
                <a:gd name="T3" fmla="*/ 907 h 952"/>
                <a:gd name="T4" fmla="*/ 15 w 1266"/>
                <a:gd name="T5" fmla="*/ 816 h 952"/>
                <a:gd name="T6" fmla="*/ 15 w 1266"/>
                <a:gd name="T7" fmla="*/ 680 h 952"/>
                <a:gd name="T8" fmla="*/ 106 w 1266"/>
                <a:gd name="T9" fmla="*/ 544 h 952"/>
                <a:gd name="T10" fmla="*/ 242 w 1266"/>
                <a:gd name="T11" fmla="*/ 408 h 952"/>
                <a:gd name="T12" fmla="*/ 310 w 1266"/>
                <a:gd name="T13" fmla="*/ 328 h 952"/>
                <a:gd name="T14" fmla="*/ 468 w 1266"/>
                <a:gd name="T15" fmla="*/ 136 h 952"/>
                <a:gd name="T16" fmla="*/ 559 w 1266"/>
                <a:gd name="T17" fmla="*/ 45 h 952"/>
                <a:gd name="T18" fmla="*/ 650 w 1266"/>
                <a:gd name="T19" fmla="*/ 0 h 952"/>
                <a:gd name="T20" fmla="*/ 786 w 1266"/>
                <a:gd name="T21" fmla="*/ 45 h 952"/>
                <a:gd name="T22" fmla="*/ 886 w 1266"/>
                <a:gd name="T23" fmla="*/ 209 h 952"/>
                <a:gd name="T24" fmla="*/ 997 w 1266"/>
                <a:gd name="T25" fmla="*/ 323 h 952"/>
                <a:gd name="T26" fmla="*/ 1103 w 1266"/>
                <a:gd name="T27" fmla="*/ 453 h 952"/>
                <a:gd name="T28" fmla="*/ 1240 w 1266"/>
                <a:gd name="T29" fmla="*/ 680 h 952"/>
                <a:gd name="T30" fmla="*/ 1258 w 1266"/>
                <a:gd name="T31" fmla="*/ 855 h 952"/>
                <a:gd name="T32" fmla="*/ 1202 w 1266"/>
                <a:gd name="T33" fmla="*/ 925 h 952"/>
                <a:gd name="T34" fmla="*/ 1103 w 1266"/>
                <a:gd name="T35" fmla="*/ 952 h 9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6"/>
                <a:gd name="T55" fmla="*/ 0 h 952"/>
                <a:gd name="T56" fmla="*/ 1266 w 1266"/>
                <a:gd name="T57" fmla="*/ 952 h 9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6" h="952">
                  <a:moveTo>
                    <a:pt x="151" y="907"/>
                  </a:moveTo>
                  <a:cubicBezTo>
                    <a:pt x="117" y="914"/>
                    <a:pt x="83" y="922"/>
                    <a:pt x="60" y="907"/>
                  </a:cubicBezTo>
                  <a:cubicBezTo>
                    <a:pt x="37" y="892"/>
                    <a:pt x="22" y="854"/>
                    <a:pt x="15" y="816"/>
                  </a:cubicBezTo>
                  <a:cubicBezTo>
                    <a:pt x="8" y="778"/>
                    <a:pt x="0" y="725"/>
                    <a:pt x="15" y="680"/>
                  </a:cubicBezTo>
                  <a:cubicBezTo>
                    <a:pt x="30" y="635"/>
                    <a:pt x="68" y="589"/>
                    <a:pt x="106" y="544"/>
                  </a:cubicBezTo>
                  <a:cubicBezTo>
                    <a:pt x="144" y="499"/>
                    <a:pt x="208" y="444"/>
                    <a:pt x="242" y="408"/>
                  </a:cubicBezTo>
                  <a:cubicBezTo>
                    <a:pt x="276" y="372"/>
                    <a:pt x="272" y="373"/>
                    <a:pt x="310" y="328"/>
                  </a:cubicBezTo>
                  <a:cubicBezTo>
                    <a:pt x="348" y="283"/>
                    <a:pt x="427" y="183"/>
                    <a:pt x="468" y="136"/>
                  </a:cubicBezTo>
                  <a:cubicBezTo>
                    <a:pt x="509" y="89"/>
                    <a:pt x="529" y="68"/>
                    <a:pt x="559" y="45"/>
                  </a:cubicBezTo>
                  <a:cubicBezTo>
                    <a:pt x="589" y="22"/>
                    <a:pt x="612" y="0"/>
                    <a:pt x="650" y="0"/>
                  </a:cubicBezTo>
                  <a:cubicBezTo>
                    <a:pt x="688" y="0"/>
                    <a:pt x="747" y="10"/>
                    <a:pt x="786" y="45"/>
                  </a:cubicBezTo>
                  <a:cubicBezTo>
                    <a:pt x="825" y="80"/>
                    <a:pt x="851" y="163"/>
                    <a:pt x="886" y="209"/>
                  </a:cubicBezTo>
                  <a:cubicBezTo>
                    <a:pt x="921" y="255"/>
                    <a:pt x="961" y="282"/>
                    <a:pt x="997" y="323"/>
                  </a:cubicBezTo>
                  <a:cubicBezTo>
                    <a:pt x="1033" y="364"/>
                    <a:pt x="1063" y="394"/>
                    <a:pt x="1103" y="453"/>
                  </a:cubicBezTo>
                  <a:cubicBezTo>
                    <a:pt x="1143" y="512"/>
                    <a:pt x="1214" y="613"/>
                    <a:pt x="1240" y="680"/>
                  </a:cubicBezTo>
                  <a:cubicBezTo>
                    <a:pt x="1266" y="747"/>
                    <a:pt x="1264" y="814"/>
                    <a:pt x="1258" y="855"/>
                  </a:cubicBezTo>
                  <a:cubicBezTo>
                    <a:pt x="1252" y="896"/>
                    <a:pt x="1228" y="909"/>
                    <a:pt x="1202" y="925"/>
                  </a:cubicBezTo>
                  <a:cubicBezTo>
                    <a:pt x="1176" y="941"/>
                    <a:pt x="1124" y="946"/>
                    <a:pt x="1103" y="952"/>
                  </a:cubicBezTo>
                </a:path>
              </a:pathLst>
            </a:cu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254" name="Group 21"/>
            <p:cNvGrpSpPr>
              <a:grpSpLocks/>
            </p:cNvGrpSpPr>
            <p:nvPr/>
          </p:nvGrpSpPr>
          <p:grpSpPr bwMode="auto">
            <a:xfrm>
              <a:off x="1247" y="1661"/>
              <a:ext cx="1134" cy="1180"/>
              <a:chOff x="653" y="1071"/>
              <a:chExt cx="1179" cy="1225"/>
            </a:xfrm>
          </p:grpSpPr>
          <p:sp>
            <p:nvSpPr>
              <p:cNvPr id="10256" name="Oval 22"/>
              <p:cNvSpPr>
                <a:spLocks noChangeArrowheads="1"/>
              </p:cNvSpPr>
              <p:nvPr/>
            </p:nvSpPr>
            <p:spPr bwMode="auto">
              <a:xfrm>
                <a:off x="748" y="1071"/>
                <a:ext cx="998" cy="86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Freeform 23"/>
              <p:cNvSpPr>
                <a:spLocks/>
              </p:cNvSpPr>
              <p:nvPr/>
            </p:nvSpPr>
            <p:spPr bwMode="auto">
              <a:xfrm>
                <a:off x="653" y="1570"/>
                <a:ext cx="186" cy="227"/>
              </a:xfrm>
              <a:custGeom>
                <a:avLst/>
                <a:gdLst>
                  <a:gd name="T0" fmla="*/ 95 w 186"/>
                  <a:gd name="T1" fmla="*/ 0 h 227"/>
                  <a:gd name="T2" fmla="*/ 28 w 186"/>
                  <a:gd name="T3" fmla="*/ 18 h 227"/>
                  <a:gd name="T4" fmla="*/ 4 w 186"/>
                  <a:gd name="T5" fmla="*/ 91 h 227"/>
                  <a:gd name="T6" fmla="*/ 50 w 186"/>
                  <a:gd name="T7" fmla="*/ 182 h 227"/>
                  <a:gd name="T8" fmla="*/ 186 w 186"/>
                  <a:gd name="T9" fmla="*/ 227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27"/>
                  <a:gd name="T17" fmla="*/ 186 w 186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27">
                    <a:moveTo>
                      <a:pt x="95" y="0"/>
                    </a:moveTo>
                    <a:cubicBezTo>
                      <a:pt x="84" y="3"/>
                      <a:pt x="43" y="3"/>
                      <a:pt x="28" y="18"/>
                    </a:cubicBezTo>
                    <a:cubicBezTo>
                      <a:pt x="13" y="33"/>
                      <a:pt x="0" y="64"/>
                      <a:pt x="4" y="91"/>
                    </a:cubicBezTo>
                    <a:cubicBezTo>
                      <a:pt x="8" y="118"/>
                      <a:pt x="20" y="159"/>
                      <a:pt x="50" y="182"/>
                    </a:cubicBezTo>
                    <a:cubicBezTo>
                      <a:pt x="80" y="205"/>
                      <a:pt x="133" y="216"/>
                      <a:pt x="186" y="2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8" name="Freeform 24"/>
              <p:cNvSpPr>
                <a:spLocks/>
              </p:cNvSpPr>
              <p:nvPr/>
            </p:nvSpPr>
            <p:spPr bwMode="auto">
              <a:xfrm flipH="1">
                <a:off x="1655" y="1570"/>
                <a:ext cx="177" cy="227"/>
              </a:xfrm>
              <a:custGeom>
                <a:avLst/>
                <a:gdLst>
                  <a:gd name="T0" fmla="*/ 82 w 186"/>
                  <a:gd name="T1" fmla="*/ 0 h 227"/>
                  <a:gd name="T2" fmla="*/ 25 w 186"/>
                  <a:gd name="T3" fmla="*/ 18 h 227"/>
                  <a:gd name="T4" fmla="*/ 4 w 186"/>
                  <a:gd name="T5" fmla="*/ 91 h 227"/>
                  <a:gd name="T6" fmla="*/ 44 w 186"/>
                  <a:gd name="T7" fmla="*/ 182 h 227"/>
                  <a:gd name="T8" fmla="*/ 160 w 186"/>
                  <a:gd name="T9" fmla="*/ 227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27"/>
                  <a:gd name="T17" fmla="*/ 186 w 186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27">
                    <a:moveTo>
                      <a:pt x="95" y="0"/>
                    </a:moveTo>
                    <a:cubicBezTo>
                      <a:pt x="84" y="3"/>
                      <a:pt x="43" y="3"/>
                      <a:pt x="28" y="18"/>
                    </a:cubicBezTo>
                    <a:cubicBezTo>
                      <a:pt x="13" y="33"/>
                      <a:pt x="0" y="64"/>
                      <a:pt x="4" y="91"/>
                    </a:cubicBezTo>
                    <a:cubicBezTo>
                      <a:pt x="8" y="118"/>
                      <a:pt x="20" y="159"/>
                      <a:pt x="50" y="182"/>
                    </a:cubicBezTo>
                    <a:cubicBezTo>
                      <a:pt x="80" y="205"/>
                      <a:pt x="133" y="216"/>
                      <a:pt x="186" y="2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9" name="Oval 25"/>
              <p:cNvSpPr>
                <a:spLocks noChangeArrowheads="1"/>
              </p:cNvSpPr>
              <p:nvPr/>
            </p:nvSpPr>
            <p:spPr bwMode="auto">
              <a:xfrm rot="2700000">
                <a:off x="777" y="1809"/>
                <a:ext cx="196" cy="84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0" name="Oval 26"/>
              <p:cNvSpPr>
                <a:spLocks noChangeArrowheads="1"/>
              </p:cNvSpPr>
              <p:nvPr/>
            </p:nvSpPr>
            <p:spPr bwMode="auto">
              <a:xfrm rot="7650248">
                <a:off x="1506" y="1811"/>
                <a:ext cx="196" cy="78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1" name="Oval 27"/>
              <p:cNvSpPr>
                <a:spLocks noChangeArrowheads="1"/>
              </p:cNvSpPr>
              <p:nvPr/>
            </p:nvSpPr>
            <p:spPr bwMode="auto">
              <a:xfrm>
                <a:off x="793" y="2115"/>
                <a:ext cx="363" cy="18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2" name="Oval 28"/>
              <p:cNvSpPr>
                <a:spLocks noChangeArrowheads="1"/>
              </p:cNvSpPr>
              <p:nvPr/>
            </p:nvSpPr>
            <p:spPr bwMode="auto">
              <a:xfrm>
                <a:off x="1338" y="2115"/>
                <a:ext cx="363" cy="181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Line 29"/>
              <p:cNvSpPr>
                <a:spLocks noChangeShapeType="1"/>
              </p:cNvSpPr>
              <p:nvPr/>
            </p:nvSpPr>
            <p:spPr bwMode="auto">
              <a:xfrm>
                <a:off x="1156" y="1933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Line 30"/>
              <p:cNvSpPr>
                <a:spLocks noChangeShapeType="1"/>
              </p:cNvSpPr>
              <p:nvPr/>
            </p:nvSpPr>
            <p:spPr bwMode="auto">
              <a:xfrm>
                <a:off x="1338" y="1933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55" name="Oval 31"/>
            <p:cNvSpPr>
              <a:spLocks noChangeArrowheads="1"/>
            </p:cNvSpPr>
            <p:nvPr/>
          </p:nvSpPr>
          <p:spPr bwMode="auto">
            <a:xfrm>
              <a:off x="1791" y="845"/>
              <a:ext cx="227" cy="227"/>
            </a:xfrm>
            <a:prstGeom prst="ellipse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e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64" y="3232452"/>
            <a:ext cx="179228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aby toy 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2737"/>
            <a:ext cx="17939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all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503"/>
            <a:ext cx="1741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lass of mil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5" y="4077072"/>
            <a:ext cx="1343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23850" y="304800"/>
            <a:ext cx="5184775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  <a:r>
              <a:rPr lang="ru-RU" sz="3600" b="1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  <a:endParaRPr lang="ru-RU" sz="3600" b="1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1763" y="120134"/>
            <a:ext cx="223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Игра «Узнайте звук»</a:t>
            </a:r>
            <a:endParaRPr lang="ru-RU" dirty="0"/>
          </a:p>
        </p:txBody>
      </p:sp>
      <p:pic>
        <p:nvPicPr>
          <p:cNvPr id="9" name="Picture 6" descr="E:\Документы\med-amphora-720m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90" y="5105401"/>
            <a:ext cx="19859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Документы\Br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55153"/>
            <a:ext cx="1635472" cy="14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Документы\boy_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81" y="4725144"/>
            <a:ext cx="1747274" cy="19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5541" y="1400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Если </a:t>
            </a:r>
            <a:r>
              <a:rPr lang="ru-RU" dirty="0"/>
              <a:t>услышите в словах звук [м] – </a:t>
            </a:r>
            <a:endParaRPr lang="ru-RU" dirty="0" smtClean="0"/>
          </a:p>
          <a:p>
            <a:r>
              <a:rPr lang="ru-RU" dirty="0" smtClean="0"/>
              <a:t>    хлопните </a:t>
            </a:r>
            <a:r>
              <a:rPr lang="ru-RU" dirty="0"/>
              <a:t>в ладоши один раз, а если </a:t>
            </a:r>
            <a:r>
              <a:rPr lang="ru-RU" dirty="0" smtClean="0"/>
              <a:t>             услышите </a:t>
            </a:r>
            <a:r>
              <a:rPr lang="ru-RU" dirty="0"/>
              <a:t>звук [м,] – хлопните два раза</a:t>
            </a:r>
          </a:p>
        </p:txBody>
      </p:sp>
      <p:pic>
        <p:nvPicPr>
          <p:cNvPr id="14" name="Picture 2" descr="E:\Документы\781596-169-470x221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31" y="1412776"/>
            <a:ext cx="1440160" cy="16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chemeClr val="accent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1223962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39750" y="2852738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chemeClr val="accent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1223962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8313" y="5084763"/>
            <a:ext cx="1223962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chemeClr val="accent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2555875" y="5084763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795963" y="476250"/>
            <a:ext cx="1223962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7451725" y="476250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5724525" y="2924175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7451725" y="2924175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5724525" y="5013325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chemeClr val="accent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7524750" y="5013325"/>
            <a:ext cx="1223963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3259876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353425" cy="1728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Физкультминутка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для глаз</a:t>
            </a:r>
          </a:p>
        </p:txBody>
      </p:sp>
      <p:pic>
        <p:nvPicPr>
          <p:cNvPr id="20485" name="Picture 5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-0.1125 C 0.03629 -0.08518 0.0099 -0.0574 -0.00173 -0.02268 C -0.01337 0.01505 -0.01944 0.06019 -0.025 0.10533 C -0.03107 0.15023 -0.025 0.1882 -0.01944 0.2294 C -0.01337 0.26806 -0.00486 0.30926 0.01597 0.34375 C 0.03316 0.37871 0.0625 0.40602 0.09445 0.42732 C 0.12379 0.44769 0.15886 0.46135 0.19375 0.46852 C 0.22865 0.47547 0.26354 0.47547 0.29601 0.46852 C 0.33091 0.46135 0.36285 0.44375 0.38924 0.41644 C 0.41563 0.39236 0.43889 0.36111 0.45052 0.32338 C 0.46528 0.28843 0.47084 0.24028 0.47084 0.20209 C 0.47379 0.16412 0.47084 0.11898 0.45608 0.08125 C 0.44184 0.0463 0.41563 0.01875 0.38056 0.0051 C 0.34514 -0.00532 0.31025 0.00857 0.28698 0.03241 C 0.26667 0.05648 0.25191 0.09491 0.24896 0.13959 C 0.24896 0.18449 0.25191 0.22593 0.26667 0.26065 C 0.28143 0.2956 0.2783 0.30209 0.33663 0.34746 C 0.38924 0.39607 0.44184 0.38195 0.47379 0.38519 C 0.50573 0.38519 0.53212 0.37153 0.56389 0.35741 C 0.59948 0.34074 0.6283 0.30926 0.64913 0.28195 C 0.66927 0.25417 0.67795 0.21945 0.68959 0.16412 C 0.69827 0.10903 0.69827 0.08125 0.69827 0.03912 C 0.69827 -0.00208 0.69827 -0.04352 0.69827 -0.08518 " pathEditMode="relative" rAng="0" ptsTypes="fffffffffffffffffffffff">
                                      <p:cBhvr>
                                        <p:cTn id="11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14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5 C 0.00243 0.03866 0.0316 -0.08078 0.10504 -0.07291 C 0.21667 -0.06157 0.26059 0.02338 0.36372 -0.06157 C 0.42847 -0.11157 0.50452 -0.23842 0.56059 -0.23449 C 0.68716 -0.23055 0.7132 -0.10023 0.7132 0.01922 C 0.71632 0.18843 0.55191 0.33033 0.35191 0.34653 C 0.14931 0.35787 -0.0184 0.17685 -0.00364 0.05 Z " pathEditMode="relative" rAng="0" ptsTypes="fffffff">
                                      <p:cBhvr>
                                        <p:cTn id="6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35342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Считай рыбок!</a:t>
            </a:r>
          </a:p>
        </p:txBody>
      </p:sp>
      <p:pic>
        <p:nvPicPr>
          <p:cNvPr id="22541" name="Picture 13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94225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94225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Рисунок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20713"/>
            <a:ext cx="2209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Рисунок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22098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468313" y="3933825"/>
            <a:ext cx="8353425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Сколько?</a:t>
            </a: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6805612" cy="4824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smtClean="0"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43035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50" grpId="0" animBg="1"/>
      <p:bldP spid="22550" grpId="1" animBg="1"/>
      <p:bldP spid="22551" grpId="0" animBg="1"/>
      <p:bldP spid="225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121150" y="1272139"/>
            <a:ext cx="5184775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260648"/>
            <a:ext cx="1743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Буква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1150" y="4668284"/>
            <a:ext cx="51176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тоит  на толстых ножках </a:t>
            </a:r>
          </a:p>
          <a:p>
            <a:r>
              <a:rPr lang="ru-RU" sz="3200" dirty="0" smtClean="0"/>
              <a:t>И стесняется немножко.</a:t>
            </a:r>
          </a:p>
          <a:p>
            <a:r>
              <a:rPr lang="ru-RU" sz="3200" dirty="0" smtClean="0"/>
              <a:t>Руки выставив вперед.</a:t>
            </a:r>
          </a:p>
          <a:p>
            <a:r>
              <a:rPr lang="ru-RU" sz="3200" dirty="0" smtClean="0"/>
              <a:t>Закрывает свой живот.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259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270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Тема Office</vt:lpstr>
      <vt:lpstr>1_Оформление по умолчанию</vt:lpstr>
      <vt:lpstr>2_Оформление по умолчанию</vt:lpstr>
      <vt:lpstr>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что нарисовано на этой странице. Найди букву М в словах под рисунками и подчеркни ее. Соедини стрелками слова со схемами. Дорисуй и раскрась рисунки.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user</cp:lastModifiedBy>
  <cp:revision>75</cp:revision>
  <dcterms:created xsi:type="dcterms:W3CDTF">2016-11-17T06:35:27Z</dcterms:created>
  <dcterms:modified xsi:type="dcterms:W3CDTF">2020-08-10T10:22:32Z</dcterms:modified>
</cp:coreProperties>
</file>